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60" r:id="rId2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30" autoAdjust="0"/>
    <p:restoredTop sz="94683" autoAdjust="0"/>
  </p:normalViewPr>
  <p:slideViewPr>
    <p:cSldViewPr>
      <p:cViewPr varScale="1">
        <p:scale>
          <a:sx n="110" d="100"/>
          <a:sy n="110" d="100"/>
        </p:scale>
        <p:origin x="221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5B65E-F840-4D24-9A59-7AD93105D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F9FBE-CDF2-43C8-9D0C-325BE14F8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A7BE8-35F5-4984-9012-7228F87AA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16EE4-D704-49EF-BA17-321377278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EAD24-6381-4A82-91BF-DB2580FD0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F4D8D-74E3-46A2-A31A-E187A6E89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DF27F-42FE-4AB3-A1EB-906D774B7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D3BAB-FA40-4AD9-8EBA-DE0BD73AA7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C4B07-FF21-4126-8C68-5E3AECE16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39696-6B28-4852-8075-1DF12AA84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C3C06-9B13-4C4D-871F-431C7933B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BAB9EC7-5103-4CD3-99A7-FFDBE3171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51520" y="1052736"/>
            <a:ext cx="1656186" cy="31683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228600" indent="-228600" algn="just">
              <a:buAutoNum type="arabicParenR"/>
            </a:pP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Макроэкономикалык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максаттар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71450" indent="-171450" algn="just">
              <a:buFontTx/>
              <a:buChar char="-"/>
            </a:pP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ички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дүң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продуктун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боюнча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өсүшү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, %</a:t>
            </a:r>
          </a:p>
          <a:p>
            <a:pPr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төмөнкү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секторлор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боюнча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еалдуу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өсүш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438150" indent="-171450" algn="just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нөр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жай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438150" indent="-171450" algn="just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йыл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чарба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438150" indent="-171450" algn="just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кызмат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көрсөтүү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38150" indent="-171450" algn="just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курулуш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92075" algn="just">
              <a:buFontTx/>
              <a:buChar char="-"/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инфляция, %;</a:t>
            </a: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pPr marL="92075" algn="just">
              <a:buFontTx/>
              <a:buChar char="-"/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ИДП дефлятору, %</a:t>
            </a:r>
          </a:p>
          <a:p>
            <a:pPr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 - - - - - - - - - - - - - - - - - - - - - </a:t>
            </a:r>
          </a:p>
          <a:p>
            <a:pPr marL="85725" indent="-85725"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бюджеттин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дефицити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85725" indent="-85725"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ИДП %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менен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>
              <a:buFontTx/>
              <a:buChar char="-"/>
            </a:pP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мамлекеттик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карыз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ИДП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менен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71450" indent="-171450" algn="just">
              <a:buFontTx/>
              <a:buChar char="-"/>
            </a:pPr>
            <a:r>
              <a:rPr lang="ky-KG" sz="9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чурдагы операциялардын </a:t>
            </a:r>
          </a:p>
          <a:p>
            <a:pPr algn="just"/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эсептик сальдосу, млн АКШ</a:t>
            </a:r>
          </a:p>
          <a:p>
            <a:pPr algn="just"/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долл.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85725" indent="-85725"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- М2Х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ИДП %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менен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71450" indent="-171450" algn="just">
              <a:buFontTx/>
              <a:buChar char="-"/>
            </a:pPr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иштегендердин саны,</a:t>
            </a:r>
          </a:p>
          <a:p>
            <a:pPr algn="just"/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миң адам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51520" y="4293096"/>
            <a:ext cx="1656184" cy="151216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Региондорду өнүктүрүүнүн </a:t>
            </a:r>
          </a:p>
          <a:p>
            <a:pPr algn="just"/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сектордук максатары</a:t>
            </a:r>
          </a:p>
          <a:p>
            <a:pPr algn="just"/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 (реалдуу өсүш, %)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438150" indent="-171450" algn="just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өнөр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жай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38150" indent="-171450" algn="just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айыл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чарба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438150" indent="-171450" algn="just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кызмат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көрсөтүү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38150" indent="-171450" algn="just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курулуш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66700"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дүң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инвестиция;</a:t>
            </a: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pPr marL="266700" algn="just">
              <a:buFontTx/>
              <a:buChar char="-"/>
            </a:pPr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Секторлор боюнча </a:t>
            </a:r>
          </a:p>
          <a:p>
            <a:pPr marL="266700" algn="just">
              <a:buFontTx/>
              <a:buChar char="-"/>
            </a:pPr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интегендердин саны, </a:t>
            </a:r>
          </a:p>
          <a:p>
            <a:pPr marL="266700" algn="just"/>
            <a:r>
              <a:rPr lang="ky-KG" sz="900" dirty="0" smtClean="0">
                <a:latin typeface="Times New Roman" pitchFamily="18" charset="0"/>
                <a:cs typeface="Times New Roman" pitchFamily="18" charset="0"/>
              </a:rPr>
              <a:t>миң адам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390440" y="3929636"/>
            <a:ext cx="1071570" cy="11521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Министирлектер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комитеттерлер, </a:t>
            </a:r>
          </a:p>
          <a:p>
            <a:pPr algn="ctr"/>
            <a:r>
              <a:rPr lang="ky-KG" sz="1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едомстволор</a:t>
            </a:r>
          </a:p>
          <a:p>
            <a:pPr algn="ctr"/>
            <a:r>
              <a:rPr lang="ky-KG" sz="1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енен</a:t>
            </a:r>
          </a:p>
          <a:p>
            <a:pPr algn="ctr"/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макулдашылган</a:t>
            </a:r>
          </a:p>
          <a:p>
            <a:pPr algn="ctr"/>
            <a:r>
              <a:rPr lang="ky-KG" sz="1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егиондук </a:t>
            </a:r>
          </a:p>
          <a:p>
            <a:pPr algn="ctr"/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боолжолдоолор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462448" y="1913412"/>
            <a:ext cx="1061880" cy="43546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Макулдашылган </a:t>
            </a:r>
          </a:p>
          <a:p>
            <a:pPr algn="ctr"/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болжол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6462448" y="2705500"/>
            <a:ext cx="1080120" cy="9350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Региондук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тармактар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боюнча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y-KG" sz="10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өлүнгөн</a:t>
            </a:r>
          </a:p>
          <a:p>
            <a:pPr algn="ctr"/>
            <a:r>
              <a:rPr lang="ky-KG" sz="1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ектордук</a:t>
            </a:r>
          </a:p>
          <a:p>
            <a:pPr algn="ctr"/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болжолдоолор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7668344" y="1556792"/>
            <a:ext cx="1475656" cy="172819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ts val="600"/>
              </a:spcBef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Кыргыз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Республикасынын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Өкмөтү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Кыргыз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Республикасынын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Өкмөтүнүн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социалдык-экономикалык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өнүктүрүүнүн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орто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мөөнөттүү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болжолдоор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өнүндө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токтому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7020272" y="980728"/>
            <a:ext cx="1000132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Финансы</a:t>
            </a:r>
          </a:p>
          <a:p>
            <a:pPr algn="ctr"/>
            <a:r>
              <a:rPr lang="ky-KG" sz="1000" dirty="0" smtClean="0">
                <a:latin typeface="Times New Roman" pitchFamily="18" charset="0"/>
                <a:cs typeface="Times New Roman" pitchFamily="18" charset="0"/>
              </a:rPr>
              <a:t>министрлиги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7906194" y="3645024"/>
            <a:ext cx="1008112" cy="43204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КРнын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огорку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Кеңеши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2195513" y="1268091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32" name="Line 13"/>
          <p:cNvSpPr>
            <a:spLocks noChangeShapeType="1"/>
          </p:cNvSpPr>
          <p:nvPr/>
        </p:nvSpPr>
        <p:spPr bwMode="auto">
          <a:xfrm flipH="1" flipV="1">
            <a:off x="107504" y="980728"/>
            <a:ext cx="2321355" cy="22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3" name="Line 14"/>
          <p:cNvSpPr>
            <a:spLocks noChangeShapeType="1"/>
          </p:cNvSpPr>
          <p:nvPr/>
        </p:nvSpPr>
        <p:spPr bwMode="auto">
          <a:xfrm flipH="1">
            <a:off x="107504" y="980728"/>
            <a:ext cx="0" cy="5184576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5" name="Line 16"/>
          <p:cNvSpPr>
            <a:spLocks noChangeShapeType="1"/>
          </p:cNvSpPr>
          <p:nvPr/>
        </p:nvSpPr>
        <p:spPr bwMode="auto">
          <a:xfrm>
            <a:off x="107503" y="4561363"/>
            <a:ext cx="142430" cy="1036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 flipH="1">
            <a:off x="1187624" y="5805264"/>
            <a:ext cx="0" cy="14471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>
            <a:off x="1907703" y="3235330"/>
            <a:ext cx="162827" cy="342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Freeform 19"/>
          <p:cNvSpPr>
            <a:spLocks/>
          </p:cNvSpPr>
          <p:nvPr/>
        </p:nvSpPr>
        <p:spPr bwMode="auto">
          <a:xfrm>
            <a:off x="1907703" y="4458771"/>
            <a:ext cx="234363" cy="222245"/>
          </a:xfrm>
          <a:custGeom>
            <a:avLst/>
            <a:gdLst>
              <a:gd name="T0" fmla="*/ 502955 w 540"/>
              <a:gd name="T1" fmla="*/ 0 h 141"/>
              <a:gd name="T2" fmla="*/ 504825 w 540"/>
              <a:gd name="T3" fmla="*/ 275111 h 141"/>
              <a:gd name="T4" fmla="*/ 0 w 540"/>
              <a:gd name="T5" fmla="*/ 287338 h 141"/>
              <a:gd name="T6" fmla="*/ 0 60000 65536"/>
              <a:gd name="T7" fmla="*/ 0 60000 65536"/>
              <a:gd name="T8" fmla="*/ 0 60000 65536"/>
              <a:gd name="T9" fmla="*/ 0 w 540"/>
              <a:gd name="T10" fmla="*/ 0 h 141"/>
              <a:gd name="T11" fmla="*/ 540 w 540"/>
              <a:gd name="T12" fmla="*/ 141 h 14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40" h="141">
                <a:moveTo>
                  <a:pt x="538" y="0"/>
                </a:moveTo>
                <a:lnTo>
                  <a:pt x="540" y="135"/>
                </a:lnTo>
                <a:lnTo>
                  <a:pt x="0" y="141"/>
                </a:lnTo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 flipV="1">
            <a:off x="107504" y="6165304"/>
            <a:ext cx="196779" cy="79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5580112" y="1484784"/>
            <a:ext cx="2022766" cy="4680103"/>
            <a:chOff x="3556" y="688"/>
            <a:chExt cx="1138" cy="2295"/>
          </a:xfrm>
        </p:grpSpPr>
        <p:sp>
          <p:nvSpPr>
            <p:cNvPr id="2129" name="Line 30"/>
            <p:cNvSpPr>
              <a:spLocks noChangeShapeType="1"/>
            </p:cNvSpPr>
            <p:nvPr/>
          </p:nvSpPr>
          <p:spPr bwMode="auto">
            <a:xfrm>
              <a:off x="4526" y="2976"/>
              <a:ext cx="168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30" name="Line 31"/>
            <p:cNvSpPr>
              <a:spLocks noChangeShapeType="1"/>
            </p:cNvSpPr>
            <p:nvPr/>
          </p:nvSpPr>
          <p:spPr bwMode="auto">
            <a:xfrm flipV="1">
              <a:off x="4690" y="688"/>
              <a:ext cx="0" cy="229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31" name="Line 32"/>
            <p:cNvSpPr>
              <a:spLocks noChangeShapeType="1"/>
            </p:cNvSpPr>
            <p:nvPr/>
          </p:nvSpPr>
          <p:spPr bwMode="auto">
            <a:xfrm flipH="1" flipV="1">
              <a:off x="3556" y="688"/>
              <a:ext cx="1134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705" name="Line 33"/>
          <p:cNvSpPr>
            <a:spLocks noChangeShapeType="1"/>
          </p:cNvSpPr>
          <p:nvPr/>
        </p:nvSpPr>
        <p:spPr bwMode="auto">
          <a:xfrm flipV="1">
            <a:off x="6966504" y="3641604"/>
            <a:ext cx="0" cy="28892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06" name="Line 34"/>
          <p:cNvSpPr>
            <a:spLocks noChangeShapeType="1"/>
          </p:cNvSpPr>
          <p:nvPr/>
        </p:nvSpPr>
        <p:spPr bwMode="auto">
          <a:xfrm>
            <a:off x="7470560" y="4577708"/>
            <a:ext cx="142876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07" name="Line 35"/>
          <p:cNvSpPr>
            <a:spLocks noChangeShapeType="1"/>
          </p:cNvSpPr>
          <p:nvPr/>
        </p:nvSpPr>
        <p:spPr bwMode="auto">
          <a:xfrm flipV="1">
            <a:off x="6894496" y="2345460"/>
            <a:ext cx="0" cy="3603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08" name="Line 36"/>
          <p:cNvSpPr>
            <a:spLocks noChangeShapeType="1"/>
          </p:cNvSpPr>
          <p:nvPr/>
        </p:nvSpPr>
        <p:spPr bwMode="auto">
          <a:xfrm flipV="1">
            <a:off x="6876256" y="1484784"/>
            <a:ext cx="0" cy="42862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10" name="Line 38"/>
          <p:cNvSpPr>
            <a:spLocks noChangeShapeType="1"/>
          </p:cNvSpPr>
          <p:nvPr/>
        </p:nvSpPr>
        <p:spPr bwMode="auto">
          <a:xfrm>
            <a:off x="3059832" y="1556792"/>
            <a:ext cx="0" cy="1072140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11" name="Line 39"/>
          <p:cNvSpPr>
            <a:spLocks noChangeShapeType="1"/>
          </p:cNvSpPr>
          <p:nvPr/>
        </p:nvSpPr>
        <p:spPr bwMode="auto">
          <a:xfrm>
            <a:off x="3059832" y="5661248"/>
            <a:ext cx="1" cy="282902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12" name="Line 40"/>
          <p:cNvSpPr>
            <a:spLocks noChangeShapeType="1"/>
          </p:cNvSpPr>
          <p:nvPr/>
        </p:nvSpPr>
        <p:spPr bwMode="auto">
          <a:xfrm flipV="1">
            <a:off x="5004048" y="5661247"/>
            <a:ext cx="0" cy="287336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13" name="Line 41"/>
          <p:cNvSpPr>
            <a:spLocks noChangeShapeType="1"/>
          </p:cNvSpPr>
          <p:nvPr/>
        </p:nvSpPr>
        <p:spPr bwMode="auto">
          <a:xfrm flipV="1">
            <a:off x="5148064" y="1556792"/>
            <a:ext cx="0" cy="1079500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83" name="Line 42"/>
          <p:cNvSpPr>
            <a:spLocks noChangeShapeType="1"/>
          </p:cNvSpPr>
          <p:nvPr/>
        </p:nvSpPr>
        <p:spPr bwMode="auto">
          <a:xfrm>
            <a:off x="2195513" y="1268091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15" name="Rectangle 43"/>
          <p:cNvSpPr>
            <a:spLocks noChangeArrowheads="1"/>
          </p:cNvSpPr>
          <p:nvPr/>
        </p:nvSpPr>
        <p:spPr bwMode="auto">
          <a:xfrm>
            <a:off x="2339752" y="1124744"/>
            <a:ext cx="3214710" cy="41095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y-KG" sz="1400" dirty="0" smtClean="0">
                <a:latin typeface="Times New Roman" pitchFamily="18" charset="0"/>
                <a:cs typeface="Times New Roman" pitchFamily="18" charset="0"/>
              </a:rPr>
              <a:t>КРнын Экономика министрлиги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2051720" y="1988840"/>
            <a:ext cx="4319524" cy="587375"/>
            <a:chOff x="1226" y="837"/>
            <a:chExt cx="2373" cy="370"/>
          </a:xfrm>
        </p:grpSpPr>
        <p:sp>
          <p:nvSpPr>
            <p:cNvPr id="2125" name="Rectangle 45"/>
            <p:cNvSpPr>
              <a:spLocks noChangeArrowheads="1"/>
            </p:cNvSpPr>
            <p:nvPr/>
          </p:nvSpPr>
          <p:spPr bwMode="auto">
            <a:xfrm>
              <a:off x="1226" y="837"/>
              <a:ext cx="471" cy="36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>
                  <a:latin typeface="Times New Roman" pitchFamily="18" charset="0"/>
                  <a:cs typeface="Times New Roman" pitchFamily="18" charset="0"/>
                </a:rPr>
                <a:t>КРнын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0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Финансы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ky-KG" sz="1000" dirty="0">
                  <a:latin typeface="Times New Roman" pitchFamily="18" charset="0"/>
                  <a:cs typeface="Times New Roman" pitchFamily="18" charset="0"/>
                </a:rPr>
                <a:t>министрлиги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6" name="Rectangle 46"/>
            <p:cNvSpPr>
              <a:spLocks noChangeArrowheads="1"/>
            </p:cNvSpPr>
            <p:nvPr/>
          </p:nvSpPr>
          <p:spPr bwMode="auto">
            <a:xfrm>
              <a:off x="1859" y="837"/>
              <a:ext cx="508" cy="36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>
                  <a:latin typeface="Times New Roman" pitchFamily="18" charset="0"/>
                  <a:cs typeface="Times New Roman" pitchFamily="18" charset="0"/>
                </a:rPr>
                <a:t>КРнын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0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Улуттук </a:t>
              </a: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банкы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7" name="Rectangle 47"/>
            <p:cNvSpPr>
              <a:spLocks noChangeArrowheads="1"/>
            </p:cNvSpPr>
            <p:nvPr/>
          </p:nvSpPr>
          <p:spPr bwMode="auto">
            <a:xfrm>
              <a:off x="2413" y="845"/>
              <a:ext cx="472" cy="3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>
                  <a:latin typeface="Times New Roman" pitchFamily="18" charset="0"/>
                  <a:cs typeface="Times New Roman" pitchFamily="18" charset="0"/>
                </a:rPr>
                <a:t>КРнын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0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Социалдык </a:t>
              </a: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фонду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8" name="Rectangle 48"/>
            <p:cNvSpPr>
              <a:spLocks noChangeArrowheads="1"/>
            </p:cNvSpPr>
            <p:nvPr/>
          </p:nvSpPr>
          <p:spPr bwMode="auto">
            <a:xfrm>
              <a:off x="2963" y="845"/>
              <a:ext cx="636" cy="3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>
                  <a:latin typeface="Times New Roman" pitchFamily="18" charset="0"/>
                  <a:cs typeface="Times New Roman" pitchFamily="18" charset="0"/>
                </a:rPr>
                <a:t>КРнын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Улуттук</a:t>
              </a:r>
            </a:p>
            <a:p>
              <a:pPr algn="ctr"/>
              <a:r>
                <a:rPr lang="ky-KG" sz="1000" dirty="0">
                  <a:latin typeface="Times New Roman" pitchFamily="18" charset="0"/>
                  <a:cs typeface="Times New Roman" pitchFamily="18" charset="0"/>
                </a:rPr>
                <a:t>с</a:t>
              </a:r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татистика </a:t>
              </a: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комитети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722" name="Rectangle 50"/>
          <p:cNvSpPr>
            <a:spLocks noChangeArrowheads="1"/>
          </p:cNvSpPr>
          <p:nvPr/>
        </p:nvSpPr>
        <p:spPr bwMode="auto">
          <a:xfrm>
            <a:off x="2051720" y="2636912"/>
            <a:ext cx="4248472" cy="302433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63"/>
          <p:cNvGrpSpPr>
            <a:grpSpLocks/>
          </p:cNvGrpSpPr>
          <p:nvPr/>
        </p:nvGrpSpPr>
        <p:grpSpPr bwMode="auto">
          <a:xfrm>
            <a:off x="323528" y="5948779"/>
            <a:ext cx="7128792" cy="504554"/>
            <a:chOff x="384" y="2741"/>
            <a:chExt cx="3847" cy="405"/>
          </a:xfrm>
        </p:grpSpPr>
        <p:sp>
          <p:nvSpPr>
            <p:cNvPr id="2115" name="Rectangle 64"/>
            <p:cNvSpPr>
              <a:spLocks noChangeArrowheads="1"/>
            </p:cNvSpPr>
            <p:nvPr/>
          </p:nvSpPr>
          <p:spPr bwMode="auto">
            <a:xfrm>
              <a:off x="384" y="2741"/>
              <a:ext cx="3847" cy="4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6" name="Rectangle 65"/>
            <p:cNvSpPr>
              <a:spLocks noChangeArrowheads="1"/>
            </p:cNvSpPr>
            <p:nvPr/>
          </p:nvSpPr>
          <p:spPr bwMode="auto">
            <a:xfrm>
              <a:off x="443" y="2799"/>
              <a:ext cx="355" cy="2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Баткен </a:t>
              </a:r>
            </a:p>
            <a:p>
              <a:pPr algn="ctr"/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облусу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7" name="Rectangle 66"/>
            <p:cNvSpPr>
              <a:spLocks noChangeArrowheads="1"/>
            </p:cNvSpPr>
            <p:nvPr/>
          </p:nvSpPr>
          <p:spPr bwMode="auto">
            <a:xfrm>
              <a:off x="824" y="2799"/>
              <a:ext cx="563" cy="2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Жалал-Абад</a:t>
              </a:r>
              <a:endParaRPr lang="ru-RU" sz="10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облусу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8" name="Rectangle 67"/>
            <p:cNvSpPr>
              <a:spLocks noChangeArrowheads="1"/>
            </p:cNvSpPr>
            <p:nvPr/>
          </p:nvSpPr>
          <p:spPr bwMode="auto">
            <a:xfrm>
              <a:off x="1433" y="2799"/>
              <a:ext cx="555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Ысык-Көл</a:t>
              </a: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облусу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9" name="Rectangle 68"/>
            <p:cNvSpPr>
              <a:spLocks noChangeArrowheads="1"/>
            </p:cNvSpPr>
            <p:nvPr/>
          </p:nvSpPr>
          <p:spPr bwMode="auto">
            <a:xfrm>
              <a:off x="2005" y="2799"/>
              <a:ext cx="391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Нарын </a:t>
              </a:r>
            </a:p>
            <a:p>
              <a:pPr algn="ctr"/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облусу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0" name="Rectangle 69"/>
            <p:cNvSpPr>
              <a:spLocks noChangeArrowheads="1"/>
            </p:cNvSpPr>
            <p:nvPr/>
          </p:nvSpPr>
          <p:spPr bwMode="auto">
            <a:xfrm>
              <a:off x="2424" y="2799"/>
              <a:ext cx="317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Ош</a:t>
              </a: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облусу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1" name="Rectangle 70"/>
            <p:cNvSpPr>
              <a:spLocks noChangeArrowheads="1"/>
            </p:cNvSpPr>
            <p:nvPr/>
          </p:nvSpPr>
          <p:spPr bwMode="auto">
            <a:xfrm>
              <a:off x="2760" y="2799"/>
              <a:ext cx="317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Талас</a:t>
              </a: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облусу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2" name="Rectangle 71"/>
            <p:cNvSpPr>
              <a:spLocks noChangeArrowheads="1"/>
            </p:cNvSpPr>
            <p:nvPr/>
          </p:nvSpPr>
          <p:spPr bwMode="auto">
            <a:xfrm>
              <a:off x="3114" y="2799"/>
              <a:ext cx="363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Чүй</a:t>
              </a: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облусу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3" name="Rectangle 72"/>
            <p:cNvSpPr>
              <a:spLocks noChangeArrowheads="1"/>
            </p:cNvSpPr>
            <p:nvPr/>
          </p:nvSpPr>
          <p:spPr bwMode="auto">
            <a:xfrm>
              <a:off x="3506" y="2799"/>
              <a:ext cx="393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Бишкек</a:t>
              </a: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шаары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4" name="Rectangle 73"/>
            <p:cNvSpPr>
              <a:spLocks noChangeArrowheads="1"/>
            </p:cNvSpPr>
            <p:nvPr/>
          </p:nvSpPr>
          <p:spPr bwMode="auto">
            <a:xfrm>
              <a:off x="3938" y="2799"/>
              <a:ext cx="275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Ош</a:t>
              </a:r>
            </a:p>
            <a:p>
              <a:pPr algn="ctr"/>
              <a:r>
                <a:rPr lang="ky-KG" sz="1000" dirty="0" smtClean="0">
                  <a:latin typeface="Times New Roman" pitchFamily="18" charset="0"/>
                  <a:cs typeface="Times New Roman" pitchFamily="18" charset="0"/>
                </a:rPr>
                <a:t>шаары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747" name="Freeform 75"/>
          <p:cNvSpPr>
            <a:spLocks/>
          </p:cNvSpPr>
          <p:nvPr/>
        </p:nvSpPr>
        <p:spPr bwMode="auto">
          <a:xfrm>
            <a:off x="8028384" y="1196752"/>
            <a:ext cx="216024" cy="360040"/>
          </a:xfrm>
          <a:custGeom>
            <a:avLst/>
            <a:gdLst>
              <a:gd name="T0" fmla="*/ 120650 w 77"/>
              <a:gd name="T1" fmla="*/ 361950 h 228"/>
              <a:gd name="T2" fmla="*/ 122237 w 77"/>
              <a:gd name="T3" fmla="*/ 0 h 228"/>
              <a:gd name="T4" fmla="*/ 0 w 77"/>
              <a:gd name="T5" fmla="*/ 1588 h 228"/>
              <a:gd name="T6" fmla="*/ 0 60000 65536"/>
              <a:gd name="T7" fmla="*/ 0 60000 65536"/>
              <a:gd name="T8" fmla="*/ 0 60000 65536"/>
              <a:gd name="T9" fmla="*/ 0 w 77"/>
              <a:gd name="T10" fmla="*/ 0 h 228"/>
              <a:gd name="T11" fmla="*/ 77 w 77"/>
              <a:gd name="T12" fmla="*/ 228 h 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" h="228">
                <a:moveTo>
                  <a:pt x="76" y="228"/>
                </a:moveTo>
                <a:lnTo>
                  <a:pt x="77" y="0"/>
                </a:lnTo>
                <a:lnTo>
                  <a:pt x="0" y="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48" name="Line 76"/>
          <p:cNvSpPr>
            <a:spLocks noChangeShapeType="1"/>
          </p:cNvSpPr>
          <p:nvPr/>
        </p:nvSpPr>
        <p:spPr bwMode="auto">
          <a:xfrm>
            <a:off x="2418030" y="1613410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49" name="Line 77"/>
          <p:cNvSpPr>
            <a:spLocks noChangeShapeType="1"/>
          </p:cNvSpPr>
          <p:nvPr/>
        </p:nvSpPr>
        <p:spPr bwMode="auto">
          <a:xfrm flipV="1">
            <a:off x="2562046" y="1613410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0" name="Line 78"/>
          <p:cNvSpPr>
            <a:spLocks noChangeShapeType="1"/>
          </p:cNvSpPr>
          <p:nvPr/>
        </p:nvSpPr>
        <p:spPr bwMode="auto">
          <a:xfrm>
            <a:off x="3435262" y="1628800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1" name="Line 79"/>
          <p:cNvSpPr>
            <a:spLocks noChangeShapeType="1"/>
          </p:cNvSpPr>
          <p:nvPr/>
        </p:nvSpPr>
        <p:spPr bwMode="auto">
          <a:xfrm flipV="1">
            <a:off x="3649576" y="1628800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2" name="Line 80"/>
          <p:cNvSpPr>
            <a:spLocks noChangeShapeType="1"/>
          </p:cNvSpPr>
          <p:nvPr/>
        </p:nvSpPr>
        <p:spPr bwMode="auto">
          <a:xfrm>
            <a:off x="4362246" y="1628105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3" name="Line 81"/>
          <p:cNvSpPr>
            <a:spLocks noChangeShapeType="1"/>
          </p:cNvSpPr>
          <p:nvPr/>
        </p:nvSpPr>
        <p:spPr bwMode="auto">
          <a:xfrm flipV="1">
            <a:off x="4578270" y="1628800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900" dirty="0"/>
          </a:p>
        </p:txBody>
      </p:sp>
      <p:sp>
        <p:nvSpPr>
          <p:cNvPr id="28754" name="Line 82"/>
          <p:cNvSpPr>
            <a:spLocks noChangeShapeType="1"/>
          </p:cNvSpPr>
          <p:nvPr/>
        </p:nvSpPr>
        <p:spPr bwMode="auto">
          <a:xfrm>
            <a:off x="5364088" y="1628800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5" name="Line 83"/>
          <p:cNvSpPr>
            <a:spLocks noChangeShapeType="1"/>
          </p:cNvSpPr>
          <p:nvPr/>
        </p:nvSpPr>
        <p:spPr bwMode="auto">
          <a:xfrm flipV="1">
            <a:off x="5506964" y="1628800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84"/>
          <p:cNvGrpSpPr>
            <a:grpSpLocks/>
          </p:cNvGrpSpPr>
          <p:nvPr/>
        </p:nvGrpSpPr>
        <p:grpSpPr bwMode="auto">
          <a:xfrm>
            <a:off x="5580112" y="1052736"/>
            <a:ext cx="1440160" cy="216024"/>
            <a:chOff x="3515" y="164"/>
            <a:chExt cx="945" cy="136"/>
          </a:xfrm>
        </p:grpSpPr>
        <p:sp>
          <p:nvSpPr>
            <p:cNvPr id="2113" name="Line 85"/>
            <p:cNvSpPr>
              <a:spLocks noChangeShapeType="1"/>
            </p:cNvSpPr>
            <p:nvPr/>
          </p:nvSpPr>
          <p:spPr bwMode="auto">
            <a:xfrm flipV="1">
              <a:off x="3515" y="299"/>
              <a:ext cx="945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4" name="Text Box 86"/>
            <p:cNvSpPr txBox="1">
              <a:spLocks noChangeArrowheads="1"/>
            </p:cNvSpPr>
            <p:nvPr/>
          </p:nvSpPr>
          <p:spPr bwMode="auto">
            <a:xfrm>
              <a:off x="3562" y="164"/>
              <a:ext cx="898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800" dirty="0" err="1" smtClean="0">
                  <a:latin typeface="Times New Roman" pitchFamily="18" charset="0"/>
                  <a:cs typeface="Times New Roman" pitchFamily="18" charset="0"/>
                </a:rPr>
                <a:t>Болжолдоонун</a:t>
              </a: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800" dirty="0" err="1" smtClean="0">
                  <a:latin typeface="Times New Roman" pitchFamily="18" charset="0"/>
                  <a:cs typeface="Times New Roman" pitchFamily="18" charset="0"/>
                </a:rPr>
                <a:t>долбоору</a:t>
              </a:r>
              <a:endParaRPr lang="ru-RU" sz="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12" name="Text Box 89"/>
          <p:cNvSpPr txBox="1">
            <a:spLocks noChangeArrowheads="1"/>
          </p:cNvSpPr>
          <p:nvPr/>
        </p:nvSpPr>
        <p:spPr bwMode="auto">
          <a:xfrm>
            <a:off x="5652120" y="1268760"/>
            <a:ext cx="12747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Болжолдоонун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долбоору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00" name="Rectangle 90"/>
          <p:cNvSpPr>
            <a:spLocks noGrp="1" noChangeArrowheads="1"/>
          </p:cNvSpPr>
          <p:nvPr>
            <p:ph type="title"/>
          </p:nvPr>
        </p:nvSpPr>
        <p:spPr>
          <a:xfrm>
            <a:off x="500034" y="-99392"/>
            <a:ext cx="8643966" cy="476672"/>
          </a:xfrm>
          <a:noFill/>
        </p:spPr>
        <p:txBody>
          <a:bodyPr anchor="t"/>
          <a:lstStyle/>
          <a:p>
            <a:pPr eaLnBrk="1" hangingPunct="1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Кыргыз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Республикасынын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социалдык-экономикалык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y-KG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өнүктүрүүнүн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			 	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болжолун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иштеп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чыгуунун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тартибине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				1-тиркеме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Социалдык-экономикалык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болжолдоолорду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иштеп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чыгууну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мамлекеттик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башкаруунун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схемасы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болжолдоорун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процесстерин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башкаруунун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модели)</a:t>
            </a:r>
          </a:p>
        </p:txBody>
      </p:sp>
      <p:sp>
        <p:nvSpPr>
          <p:cNvPr id="28779" name="Rectangle 107"/>
          <p:cNvSpPr>
            <a:spLocks noChangeArrowheads="1"/>
          </p:cNvSpPr>
          <p:nvPr/>
        </p:nvSpPr>
        <p:spPr bwMode="auto">
          <a:xfrm>
            <a:off x="2051720" y="2708920"/>
            <a:ext cx="1368152" cy="792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өнөр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жай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, энергетика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жер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казынасын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пайдалануу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мамлекеттик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комитети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0" name="Rectangle 108"/>
          <p:cNvSpPr>
            <a:spLocks noChangeArrowheads="1"/>
          </p:cNvSpPr>
          <p:nvPr/>
        </p:nvSpPr>
        <p:spPr bwMode="auto">
          <a:xfrm>
            <a:off x="3491880" y="3429000"/>
            <a:ext cx="1440160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маданият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маалымат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туризм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министрлиги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1" name="Rectangle 109"/>
          <p:cNvSpPr>
            <a:spLocks noChangeArrowheads="1"/>
          </p:cNvSpPr>
          <p:nvPr/>
        </p:nvSpPr>
        <p:spPr bwMode="auto">
          <a:xfrm>
            <a:off x="3491880" y="4005064"/>
            <a:ext cx="1440160" cy="792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Өкмөтүнө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караштуу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курчап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турган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чөйрөнү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коргоо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токой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чарбасы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мамлекеттик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агенттиги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2" name="Rectangle 110"/>
          <p:cNvSpPr>
            <a:spLocks noChangeArrowheads="1"/>
          </p:cNvSpPr>
          <p:nvPr/>
        </p:nvSpPr>
        <p:spPr bwMode="auto">
          <a:xfrm>
            <a:off x="5004048" y="2708920"/>
            <a:ext cx="1296144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айыл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чарба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тамак-аш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өнөр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жай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мелиорация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министрлиги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3" name="Rectangle 111"/>
          <p:cNvSpPr>
            <a:spLocks noChangeArrowheads="1"/>
          </p:cNvSpPr>
          <p:nvPr/>
        </p:nvSpPr>
        <p:spPr bwMode="auto">
          <a:xfrm>
            <a:off x="2051720" y="4149080"/>
            <a:ext cx="1368152" cy="9361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Өкмөтүнө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караштуу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архитектура,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курулуш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турак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жай-коммуналдык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чарба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мамлекеттик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агенттиги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4" name="Rectangle 112"/>
          <p:cNvSpPr>
            <a:spLocks noChangeArrowheads="1"/>
          </p:cNvSpPr>
          <p:nvPr/>
        </p:nvSpPr>
        <p:spPr bwMode="auto">
          <a:xfrm>
            <a:off x="3491880" y="2708920"/>
            <a:ext cx="1440160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маалыматтык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технологиялар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байланыш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мамлекеттик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комитети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5" name="Rectangle 113"/>
          <p:cNvSpPr>
            <a:spLocks noChangeArrowheads="1"/>
          </p:cNvSpPr>
          <p:nvPr/>
        </p:nvSpPr>
        <p:spPr bwMode="auto">
          <a:xfrm>
            <a:off x="2051720" y="3573016"/>
            <a:ext cx="1368152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эмгек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социалдык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өнүктүрүү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министрлиги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6" name="Rectangle 114"/>
          <p:cNvSpPr>
            <a:spLocks noChangeArrowheads="1"/>
          </p:cNvSpPr>
          <p:nvPr/>
        </p:nvSpPr>
        <p:spPr bwMode="auto">
          <a:xfrm>
            <a:off x="5004048" y="3429000"/>
            <a:ext cx="1296144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транспорт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жолдор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министрлиги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7" name="Rectangle 115"/>
          <p:cNvSpPr>
            <a:spLocks noChangeArrowheads="1"/>
          </p:cNvSpPr>
          <p:nvPr/>
        </p:nvSpPr>
        <p:spPr bwMode="auto">
          <a:xfrm>
            <a:off x="5004048" y="4005064"/>
            <a:ext cx="1296144" cy="9361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Өкмөтүнө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караштуу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отун-энергетикалык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комплексин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жөнгө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салуу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боюнча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мамлекеттик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агентиги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8" name="Rectangle 116"/>
          <p:cNvSpPr>
            <a:spLocks noChangeArrowheads="1"/>
          </p:cNvSpPr>
          <p:nvPr/>
        </p:nvSpPr>
        <p:spPr bwMode="auto">
          <a:xfrm>
            <a:off x="5004048" y="5013176"/>
            <a:ext cx="1296144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Улуттук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стратегиялык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изилдөөлөр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институту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Freeform 75"/>
          <p:cNvSpPr>
            <a:spLocks/>
          </p:cNvSpPr>
          <p:nvPr/>
        </p:nvSpPr>
        <p:spPr bwMode="auto">
          <a:xfrm rot="5400000" flipH="1">
            <a:off x="6759124" y="233764"/>
            <a:ext cx="142306" cy="2500330"/>
          </a:xfrm>
          <a:custGeom>
            <a:avLst/>
            <a:gdLst>
              <a:gd name="T0" fmla="*/ 120650 w 77"/>
              <a:gd name="T1" fmla="*/ 361950 h 228"/>
              <a:gd name="T2" fmla="*/ 122237 w 77"/>
              <a:gd name="T3" fmla="*/ 0 h 228"/>
              <a:gd name="T4" fmla="*/ 0 w 77"/>
              <a:gd name="T5" fmla="*/ 1588 h 228"/>
              <a:gd name="T6" fmla="*/ 0 60000 65536"/>
              <a:gd name="T7" fmla="*/ 0 60000 65536"/>
              <a:gd name="T8" fmla="*/ 0 60000 65536"/>
              <a:gd name="T9" fmla="*/ 0 w 77"/>
              <a:gd name="T10" fmla="*/ 0 h 228"/>
              <a:gd name="T11" fmla="*/ 77 w 77"/>
              <a:gd name="T12" fmla="*/ 228 h 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" h="228">
                <a:moveTo>
                  <a:pt x="76" y="228"/>
                </a:moveTo>
                <a:lnTo>
                  <a:pt x="77" y="0"/>
                </a:lnTo>
                <a:lnTo>
                  <a:pt x="0" y="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5" name="Line 13"/>
          <p:cNvSpPr>
            <a:spLocks noChangeShapeType="1"/>
          </p:cNvSpPr>
          <p:nvPr/>
        </p:nvSpPr>
        <p:spPr bwMode="auto">
          <a:xfrm flipH="1" flipV="1">
            <a:off x="2411760" y="980728"/>
            <a:ext cx="72007" cy="14471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7" name="Line 16"/>
          <p:cNvSpPr>
            <a:spLocks noChangeShapeType="1"/>
          </p:cNvSpPr>
          <p:nvPr/>
        </p:nvSpPr>
        <p:spPr bwMode="auto">
          <a:xfrm>
            <a:off x="107503" y="2370539"/>
            <a:ext cx="142430" cy="1036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8" name="Line 18"/>
          <p:cNvSpPr>
            <a:spLocks noChangeShapeType="1"/>
          </p:cNvSpPr>
          <p:nvPr/>
        </p:nvSpPr>
        <p:spPr bwMode="auto">
          <a:xfrm>
            <a:off x="6300192" y="3284984"/>
            <a:ext cx="142877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9" name="Rectangle 115"/>
          <p:cNvSpPr>
            <a:spLocks noChangeArrowheads="1"/>
          </p:cNvSpPr>
          <p:nvPr/>
        </p:nvSpPr>
        <p:spPr bwMode="auto">
          <a:xfrm>
            <a:off x="2051720" y="5157192"/>
            <a:ext cx="1368152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Өкмөтүнө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караштуу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мамлекеттик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миграция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кызматы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Rectangle 109"/>
          <p:cNvSpPr>
            <a:spLocks noChangeArrowheads="1"/>
          </p:cNvSpPr>
          <p:nvPr/>
        </p:nvSpPr>
        <p:spPr bwMode="auto">
          <a:xfrm>
            <a:off x="3491880" y="4869160"/>
            <a:ext cx="1440160" cy="72008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КРнын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Өкмөтүнө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караштуу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интеллектуалдык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менчик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инновациялар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мамлекеттик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кызматы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Rectangle 4"/>
          <p:cNvSpPr>
            <a:spLocks noChangeArrowheads="1"/>
          </p:cNvSpPr>
          <p:nvPr/>
        </p:nvSpPr>
        <p:spPr bwMode="auto">
          <a:xfrm>
            <a:off x="1835696" y="6669360"/>
            <a:ext cx="4286280" cy="1886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Райондор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Line 21"/>
          <p:cNvSpPr>
            <a:spLocks noChangeShapeType="1"/>
          </p:cNvSpPr>
          <p:nvPr/>
        </p:nvSpPr>
        <p:spPr bwMode="auto">
          <a:xfrm>
            <a:off x="1997382" y="6453336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" name="Line 22"/>
          <p:cNvSpPr>
            <a:spLocks noChangeShapeType="1"/>
          </p:cNvSpPr>
          <p:nvPr/>
        </p:nvSpPr>
        <p:spPr bwMode="auto">
          <a:xfrm>
            <a:off x="2497448" y="6453336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3" name="Line 23"/>
          <p:cNvSpPr>
            <a:spLocks noChangeShapeType="1"/>
          </p:cNvSpPr>
          <p:nvPr/>
        </p:nvSpPr>
        <p:spPr bwMode="auto">
          <a:xfrm>
            <a:off x="3068952" y="6453336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4" name="Line 24"/>
          <p:cNvSpPr>
            <a:spLocks noChangeShapeType="1"/>
          </p:cNvSpPr>
          <p:nvPr/>
        </p:nvSpPr>
        <p:spPr bwMode="auto">
          <a:xfrm>
            <a:off x="3640456" y="6453336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5" name="Line 25"/>
          <p:cNvSpPr>
            <a:spLocks noChangeShapeType="1"/>
          </p:cNvSpPr>
          <p:nvPr/>
        </p:nvSpPr>
        <p:spPr bwMode="auto">
          <a:xfrm>
            <a:off x="4211960" y="6453336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6" name="Line 26"/>
          <p:cNvSpPr>
            <a:spLocks noChangeShapeType="1"/>
          </p:cNvSpPr>
          <p:nvPr/>
        </p:nvSpPr>
        <p:spPr bwMode="auto">
          <a:xfrm>
            <a:off x="4712026" y="6453336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0" name="Line 27"/>
          <p:cNvSpPr>
            <a:spLocks noChangeShapeType="1"/>
          </p:cNvSpPr>
          <p:nvPr/>
        </p:nvSpPr>
        <p:spPr bwMode="auto">
          <a:xfrm>
            <a:off x="5283530" y="6453336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1" name="Line 28"/>
          <p:cNvSpPr>
            <a:spLocks noChangeShapeType="1"/>
          </p:cNvSpPr>
          <p:nvPr/>
        </p:nvSpPr>
        <p:spPr bwMode="auto">
          <a:xfrm>
            <a:off x="5855034" y="6453336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" name="Line 82"/>
          <p:cNvSpPr>
            <a:spLocks noChangeShapeType="1"/>
          </p:cNvSpPr>
          <p:nvPr/>
        </p:nvSpPr>
        <p:spPr bwMode="auto">
          <a:xfrm>
            <a:off x="8410250" y="3284984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9" grpId="0" animBg="1"/>
      <p:bldP spid="28690" grpId="0" animBg="1"/>
      <p:bldP spid="28691" grpId="0" animBg="1"/>
      <p:bldP spid="28692" grpId="0" animBg="1"/>
      <p:bldP spid="28705" grpId="0" animBg="1"/>
      <p:bldP spid="28706" grpId="0" animBg="1"/>
      <p:bldP spid="28707" grpId="0" animBg="1"/>
      <p:bldP spid="28708" grpId="0" animBg="1"/>
      <p:bldP spid="28710" grpId="0" animBg="1"/>
      <p:bldP spid="28711" grpId="0" animBg="1"/>
      <p:bldP spid="28712" grpId="0" animBg="1"/>
      <p:bldP spid="28713" grpId="0" animBg="1"/>
      <p:bldP spid="28715" grpId="0" animBg="1"/>
      <p:bldP spid="28722" grpId="0" animBg="1"/>
      <p:bldP spid="28747" grpId="0" animBg="1"/>
      <p:bldP spid="28748" grpId="0" animBg="1"/>
      <p:bldP spid="28749" grpId="0" animBg="1"/>
      <p:bldP spid="28750" grpId="0" animBg="1"/>
      <p:bldP spid="28751" grpId="0" animBg="1"/>
      <p:bldP spid="28752" grpId="0" animBg="1"/>
      <p:bldP spid="28753" grpId="0" animBg="1"/>
      <p:bldP spid="28754" grpId="0" animBg="1"/>
      <p:bldP spid="28755" grpId="0" animBg="1"/>
      <p:bldP spid="28779" grpId="0" animBg="1"/>
      <p:bldP spid="28780" grpId="0" animBg="1"/>
      <p:bldP spid="28781" grpId="0" animBg="1"/>
      <p:bldP spid="28782" grpId="0" animBg="1"/>
      <p:bldP spid="28783" grpId="0" animBg="1"/>
      <p:bldP spid="28784" grpId="0" animBg="1"/>
      <p:bldP spid="28785" grpId="0" animBg="1"/>
      <p:bldP spid="28786" grpId="0" animBg="1"/>
      <p:bldP spid="28787" grpId="0" animBg="1"/>
      <p:bldP spid="28788" grpId="0" animBg="1"/>
      <p:bldP spid="138" grpId="0" animBg="1"/>
      <p:bldP spid="88" grpId="0" animBg="1"/>
      <p:bldP spid="89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1291</TotalTime>
  <Words>312</Words>
  <Application>Microsoft Office PowerPoint</Application>
  <PresentationFormat>Экран (4:3)</PresentationFormat>
  <Paragraphs>108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Оформление по умолчанию</vt:lpstr>
      <vt:lpstr>     Кыргыз Республикасынын       социалдык-экономикалык өнүктүрүүнүн       болжолун иштеп чыгуунун тартибине      1-тиркеме Социалдык-экономикалык болжолдоолорду иштеп чыгууну мамлекеттик башкаруунун схемасы  (болжолдоорун процесстерин башкаруунун модели)</vt:lpstr>
    </vt:vector>
  </TitlesOfParts>
  <Company>Организация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Bermet</dc:creator>
  <cp:lastModifiedBy>meiman</cp:lastModifiedBy>
  <cp:revision>114</cp:revision>
  <cp:lastPrinted>2018-01-25T10:26:41Z</cp:lastPrinted>
  <dcterms:created xsi:type="dcterms:W3CDTF">2009-09-01T09:10:18Z</dcterms:created>
  <dcterms:modified xsi:type="dcterms:W3CDTF">2018-05-29T09:19:15Z</dcterms:modified>
</cp:coreProperties>
</file>