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60" r:id="rId2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0" autoAdjust="0"/>
    <p:restoredTop sz="94683" autoAdjust="0"/>
  </p:normalViewPr>
  <p:slideViewPr>
    <p:cSldViewPr>
      <p:cViewPr varScale="1">
        <p:scale>
          <a:sx n="110" d="100"/>
          <a:sy n="110" d="100"/>
        </p:scale>
        <p:origin x="22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5B65E-F840-4D24-9A59-7AD93105D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F9FBE-CDF2-43C8-9D0C-325BE14F8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A7BE8-35F5-4984-9012-7228F87AA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16EE4-D704-49EF-BA17-321377278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EAD24-6381-4A82-91BF-DB2580FD0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4D8D-74E3-46A2-A31A-E187A6E89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DF27F-42FE-4AB3-A1EB-906D774B7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D3BAB-FA40-4AD9-8EBA-DE0BD73AA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C4B07-FF21-4126-8C68-5E3AECE16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39696-6B28-4852-8075-1DF12AA84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C3C06-9B13-4C4D-871F-431C7933B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BAB9EC7-5103-4CD3-99A7-FFDBE3171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51520" y="1124744"/>
            <a:ext cx="1621984" cy="271407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1) Макроэкономические </a:t>
            </a:r>
          </a:p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цели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реальный рост ВВП, %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реальный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рост по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секторам: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промышленность;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сельское хозяйство; </a:t>
            </a:r>
          </a:p>
          <a:p>
            <a:pPr marL="438150" indent="-171450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услуги;</a:t>
            </a:r>
          </a:p>
          <a:p>
            <a:pPr marL="438150" indent="-171450"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строительство;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92075">
              <a:buFontTx/>
              <a:buChar char="-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инфляция, %;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92075">
              <a:buFontTx/>
              <a:buChar char="-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дефлятор ВВП, %</a:t>
            </a:r>
          </a:p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- - - - - - - - - - - - - - - - - - - - - </a:t>
            </a:r>
          </a:p>
          <a:p>
            <a:pPr marL="85725" indent="-85725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дефицит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бюджета, %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ВВП;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85725" indent="-85725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госдолг, % ВВП</a:t>
            </a:r>
          </a:p>
          <a:p>
            <a:pPr marL="85725" indent="-85725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сальдо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счета текущих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pPr marL="85725" indent="-85725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операций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млн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долл.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США;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85725" indent="-85725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- М2Х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%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ВВП;</a:t>
            </a:r>
          </a:p>
          <a:p>
            <a:pPr marL="85725" indent="-85725"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 численность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занятых, тыс.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pPr marL="85725" indent="-85725"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чел.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1" y="3839389"/>
            <a:ext cx="1621983" cy="164307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2) Секторальные цели</a:t>
            </a:r>
          </a:p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развития регионов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(реальный рост, %):</a:t>
            </a:r>
          </a:p>
          <a:p>
            <a:pPr marL="4381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сельское хозяйство;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промышленность;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строительство;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4381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услуги;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266700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-валовые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инвестиции;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pPr marL="266700">
              <a:buFontTx/>
              <a:buChar char="-"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занятых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marL="266700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секторам, тыс. чел.</a:t>
            </a:r>
            <a:endParaRPr lang="en-US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6372200" y="4077071"/>
            <a:ext cx="1071570" cy="140539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региональные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прогнозы, 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согласованные с 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инистерствами,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осударственными 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омитетами, </a:t>
            </a:r>
          </a:p>
          <a:p>
            <a:pPr algn="ctr"/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дминис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ведомствами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444208" y="2060848"/>
            <a:ext cx="1061880" cy="43546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) согласованный </a:t>
            </a:r>
            <a:endParaRPr lang="en-US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444208" y="2852936"/>
            <a:ext cx="1000131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секторальный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прогноз с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разбивкой 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по отраслям,</a:t>
            </a:r>
          </a:p>
          <a:p>
            <a:pPr algn="ctr"/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регионам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7693414" y="1484784"/>
            <a:ext cx="1428760" cy="172819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ts val="600"/>
              </a:spcBef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Правительство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Кыргызской Республики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постановление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Правительства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Кыргызской Республики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Среднесрочном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прогнозе социально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экономического развития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Кыргызской Республики </a:t>
            </a:r>
          </a:p>
          <a:p>
            <a:pPr algn="ctr"/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7020272" y="908720"/>
            <a:ext cx="1000132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Министерство </a:t>
            </a: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финансов КР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7884368" y="3573016"/>
            <a:ext cx="1008112" cy="4320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Жогорку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Кенеш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КР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2195513" y="12680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32" name="Line 13"/>
          <p:cNvSpPr>
            <a:spLocks noChangeShapeType="1"/>
          </p:cNvSpPr>
          <p:nvPr/>
        </p:nvSpPr>
        <p:spPr bwMode="auto">
          <a:xfrm flipH="1" flipV="1">
            <a:off x="107504" y="908720"/>
            <a:ext cx="2321355" cy="22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3" name="Line 14"/>
          <p:cNvSpPr>
            <a:spLocks noChangeShapeType="1"/>
          </p:cNvSpPr>
          <p:nvPr/>
        </p:nvSpPr>
        <p:spPr bwMode="auto">
          <a:xfrm flipH="1">
            <a:off x="107504" y="908720"/>
            <a:ext cx="0" cy="525658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5" name="Line 16"/>
          <p:cNvSpPr>
            <a:spLocks noChangeShapeType="1"/>
          </p:cNvSpPr>
          <p:nvPr/>
        </p:nvSpPr>
        <p:spPr bwMode="auto">
          <a:xfrm>
            <a:off x="107504" y="4395688"/>
            <a:ext cx="142430" cy="1036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H="1">
            <a:off x="1187624" y="5517232"/>
            <a:ext cx="0" cy="28872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1907704" y="3069655"/>
            <a:ext cx="162827" cy="342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Freeform 19"/>
          <p:cNvSpPr>
            <a:spLocks/>
          </p:cNvSpPr>
          <p:nvPr/>
        </p:nvSpPr>
        <p:spPr bwMode="auto">
          <a:xfrm>
            <a:off x="1835696" y="4293096"/>
            <a:ext cx="306372" cy="222245"/>
          </a:xfrm>
          <a:custGeom>
            <a:avLst/>
            <a:gdLst>
              <a:gd name="T0" fmla="*/ 502955 w 540"/>
              <a:gd name="T1" fmla="*/ 0 h 141"/>
              <a:gd name="T2" fmla="*/ 504825 w 540"/>
              <a:gd name="T3" fmla="*/ 275111 h 141"/>
              <a:gd name="T4" fmla="*/ 0 w 540"/>
              <a:gd name="T5" fmla="*/ 287338 h 141"/>
              <a:gd name="T6" fmla="*/ 0 60000 65536"/>
              <a:gd name="T7" fmla="*/ 0 60000 65536"/>
              <a:gd name="T8" fmla="*/ 0 60000 65536"/>
              <a:gd name="T9" fmla="*/ 0 w 540"/>
              <a:gd name="T10" fmla="*/ 0 h 141"/>
              <a:gd name="T11" fmla="*/ 540 w 540"/>
              <a:gd name="T12" fmla="*/ 141 h 1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0" h="141">
                <a:moveTo>
                  <a:pt x="538" y="0"/>
                </a:moveTo>
                <a:lnTo>
                  <a:pt x="540" y="135"/>
                </a:lnTo>
                <a:lnTo>
                  <a:pt x="0" y="141"/>
                </a:lnTo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V="1">
            <a:off x="107504" y="6165304"/>
            <a:ext cx="196779" cy="79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5580981" y="1412203"/>
            <a:ext cx="2022766" cy="4680103"/>
            <a:chOff x="3556" y="688"/>
            <a:chExt cx="1138" cy="2295"/>
          </a:xfrm>
        </p:grpSpPr>
        <p:sp>
          <p:nvSpPr>
            <p:cNvPr id="2129" name="Line 30"/>
            <p:cNvSpPr>
              <a:spLocks noChangeShapeType="1"/>
            </p:cNvSpPr>
            <p:nvPr/>
          </p:nvSpPr>
          <p:spPr bwMode="auto">
            <a:xfrm>
              <a:off x="4526" y="2976"/>
              <a:ext cx="168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30" name="Line 31"/>
            <p:cNvSpPr>
              <a:spLocks noChangeShapeType="1"/>
            </p:cNvSpPr>
            <p:nvPr/>
          </p:nvSpPr>
          <p:spPr bwMode="auto">
            <a:xfrm flipV="1">
              <a:off x="4690" y="688"/>
              <a:ext cx="0" cy="229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31" name="Line 32"/>
            <p:cNvSpPr>
              <a:spLocks noChangeShapeType="1"/>
            </p:cNvSpPr>
            <p:nvPr/>
          </p:nvSpPr>
          <p:spPr bwMode="auto">
            <a:xfrm flipH="1" flipV="1">
              <a:off x="3556" y="688"/>
              <a:ext cx="1134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705" name="Line 33"/>
          <p:cNvSpPr>
            <a:spLocks noChangeShapeType="1"/>
          </p:cNvSpPr>
          <p:nvPr/>
        </p:nvSpPr>
        <p:spPr bwMode="auto">
          <a:xfrm flipV="1">
            <a:off x="6948264" y="3789040"/>
            <a:ext cx="0" cy="2889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6" name="Line 34"/>
          <p:cNvSpPr>
            <a:spLocks noChangeShapeType="1"/>
          </p:cNvSpPr>
          <p:nvPr/>
        </p:nvSpPr>
        <p:spPr bwMode="auto">
          <a:xfrm>
            <a:off x="7452320" y="4725144"/>
            <a:ext cx="142876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7" name="Line 35"/>
          <p:cNvSpPr>
            <a:spLocks noChangeShapeType="1"/>
          </p:cNvSpPr>
          <p:nvPr/>
        </p:nvSpPr>
        <p:spPr bwMode="auto">
          <a:xfrm flipV="1">
            <a:off x="6876256" y="2492896"/>
            <a:ext cx="0" cy="3603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08" name="Line 36"/>
          <p:cNvSpPr>
            <a:spLocks noChangeShapeType="1"/>
          </p:cNvSpPr>
          <p:nvPr/>
        </p:nvSpPr>
        <p:spPr bwMode="auto">
          <a:xfrm flipV="1">
            <a:off x="6858016" y="1632220"/>
            <a:ext cx="0" cy="42862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10" name="Line 38"/>
          <p:cNvSpPr>
            <a:spLocks noChangeShapeType="1"/>
          </p:cNvSpPr>
          <p:nvPr/>
        </p:nvSpPr>
        <p:spPr bwMode="auto">
          <a:xfrm>
            <a:off x="3064392" y="1469394"/>
            <a:ext cx="0" cy="1000132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1" name="Line 39"/>
          <p:cNvSpPr>
            <a:spLocks noChangeShapeType="1"/>
          </p:cNvSpPr>
          <p:nvPr/>
        </p:nvSpPr>
        <p:spPr bwMode="auto">
          <a:xfrm>
            <a:off x="3059832" y="5517232"/>
            <a:ext cx="1" cy="282902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2" name="Line 40"/>
          <p:cNvSpPr>
            <a:spLocks noChangeShapeType="1"/>
          </p:cNvSpPr>
          <p:nvPr/>
        </p:nvSpPr>
        <p:spPr bwMode="auto">
          <a:xfrm flipV="1">
            <a:off x="5004048" y="5517231"/>
            <a:ext cx="0" cy="287336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3" name="Line 41"/>
          <p:cNvSpPr>
            <a:spLocks noChangeShapeType="1"/>
          </p:cNvSpPr>
          <p:nvPr/>
        </p:nvSpPr>
        <p:spPr bwMode="auto">
          <a:xfrm flipV="1">
            <a:off x="5148064" y="1484784"/>
            <a:ext cx="0" cy="1079500"/>
          </a:xfrm>
          <a:prstGeom prst="line">
            <a:avLst/>
          </a:prstGeom>
          <a:noFill/>
          <a:ln w="63500" cmpd="dbl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83" name="Line 42"/>
          <p:cNvSpPr>
            <a:spLocks noChangeShapeType="1"/>
          </p:cNvSpPr>
          <p:nvPr/>
        </p:nvSpPr>
        <p:spPr bwMode="auto">
          <a:xfrm>
            <a:off x="2195513" y="1268091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15" name="Rectangle 43"/>
          <p:cNvSpPr>
            <a:spLocks noChangeArrowheads="1"/>
          </p:cNvSpPr>
          <p:nvPr/>
        </p:nvSpPr>
        <p:spPr bwMode="auto">
          <a:xfrm>
            <a:off x="2339752" y="1052736"/>
            <a:ext cx="3214710" cy="41095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y-KG" sz="1400" dirty="0" smtClean="0">
                <a:latin typeface="Times New Roman" pitchFamily="18" charset="0"/>
                <a:cs typeface="Times New Roman" pitchFamily="18" charset="0"/>
              </a:rPr>
              <a:t>Министерство экономики КР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2051720" y="1844824"/>
            <a:ext cx="4319524" cy="587375"/>
            <a:chOff x="1226" y="837"/>
            <a:chExt cx="2373" cy="370"/>
          </a:xfrm>
        </p:grpSpPr>
        <p:sp>
          <p:nvSpPr>
            <p:cNvPr id="2125" name="Rectangle 45"/>
            <p:cNvSpPr>
              <a:spLocks noChangeArrowheads="1"/>
            </p:cNvSpPr>
            <p:nvPr/>
          </p:nvSpPr>
          <p:spPr bwMode="auto">
            <a:xfrm>
              <a:off x="1226" y="837"/>
              <a:ext cx="471" cy="36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Министерство </a:t>
              </a: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финансов КР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6" name="Rectangle 46"/>
            <p:cNvSpPr>
              <a:spLocks noChangeArrowheads="1"/>
            </p:cNvSpPr>
            <p:nvPr/>
          </p:nvSpPr>
          <p:spPr bwMode="auto">
            <a:xfrm>
              <a:off x="1859" y="837"/>
              <a:ext cx="508" cy="3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Национальный </a:t>
              </a: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банк КР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7" name="Rectangle 47"/>
            <p:cNvSpPr>
              <a:spLocks noChangeArrowheads="1"/>
            </p:cNvSpPr>
            <p:nvPr/>
          </p:nvSpPr>
          <p:spPr bwMode="auto">
            <a:xfrm>
              <a:off x="2413" y="845"/>
              <a:ext cx="472" cy="3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Социальный </a:t>
              </a: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фонд КР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8" name="Rectangle 48"/>
            <p:cNvSpPr>
              <a:spLocks noChangeArrowheads="1"/>
            </p:cNvSpPr>
            <p:nvPr/>
          </p:nvSpPr>
          <p:spPr bwMode="auto">
            <a:xfrm>
              <a:off x="2963" y="845"/>
              <a:ext cx="636" cy="3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Национальный </a:t>
              </a:r>
            </a:p>
            <a:p>
              <a:pPr algn="ctr"/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статистический </a:t>
              </a:r>
            </a:p>
            <a:p>
              <a:pPr algn="ctr"/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комитет КР</a:t>
              </a:r>
            </a:p>
          </p:txBody>
        </p:sp>
      </p:grpSp>
      <p:sp>
        <p:nvSpPr>
          <p:cNvPr id="28722" name="Rectangle 50"/>
          <p:cNvSpPr>
            <a:spLocks noChangeArrowheads="1"/>
          </p:cNvSpPr>
          <p:nvPr/>
        </p:nvSpPr>
        <p:spPr bwMode="auto">
          <a:xfrm>
            <a:off x="2051720" y="2492896"/>
            <a:ext cx="4248472" cy="302433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323528" y="5805515"/>
            <a:ext cx="7128792" cy="575566"/>
            <a:chOff x="384" y="2626"/>
            <a:chExt cx="3847" cy="462"/>
          </a:xfrm>
        </p:grpSpPr>
        <p:sp>
          <p:nvSpPr>
            <p:cNvPr id="2115" name="Rectangle 64"/>
            <p:cNvSpPr>
              <a:spLocks noChangeArrowheads="1"/>
            </p:cNvSpPr>
            <p:nvPr/>
          </p:nvSpPr>
          <p:spPr bwMode="auto">
            <a:xfrm>
              <a:off x="384" y="2626"/>
              <a:ext cx="3847" cy="4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6" name="Rectangle 65"/>
            <p:cNvSpPr>
              <a:spLocks noChangeArrowheads="1"/>
            </p:cNvSpPr>
            <p:nvPr/>
          </p:nvSpPr>
          <p:spPr bwMode="auto">
            <a:xfrm>
              <a:off x="454" y="2741"/>
              <a:ext cx="355" cy="2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Баткенская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7" name="Rectangle 66"/>
            <p:cNvSpPr>
              <a:spLocks noChangeArrowheads="1"/>
            </p:cNvSpPr>
            <p:nvPr/>
          </p:nvSpPr>
          <p:spPr bwMode="auto">
            <a:xfrm>
              <a:off x="835" y="2741"/>
              <a:ext cx="563" cy="2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Джалал-Абадская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8" name="Rectangle 67"/>
            <p:cNvSpPr>
              <a:spLocks noChangeArrowheads="1"/>
            </p:cNvSpPr>
            <p:nvPr/>
          </p:nvSpPr>
          <p:spPr bwMode="auto">
            <a:xfrm>
              <a:off x="1444" y="2741"/>
              <a:ext cx="555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Ис</a:t>
              </a:r>
              <a:r>
                <a:rPr lang="en-US" sz="1000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ык-Кульская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9" name="Rectangle 68"/>
            <p:cNvSpPr>
              <a:spLocks noChangeArrowheads="1"/>
            </p:cNvSpPr>
            <p:nvPr/>
          </p:nvSpPr>
          <p:spPr bwMode="auto">
            <a:xfrm>
              <a:off x="2016" y="2741"/>
              <a:ext cx="391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Нарынская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0" name="Rectangle 69"/>
            <p:cNvSpPr>
              <a:spLocks noChangeArrowheads="1"/>
            </p:cNvSpPr>
            <p:nvPr/>
          </p:nvSpPr>
          <p:spPr bwMode="auto">
            <a:xfrm>
              <a:off x="2435" y="2741"/>
              <a:ext cx="317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>
                  <a:latin typeface="Times New Roman" pitchFamily="18" charset="0"/>
                  <a:cs typeface="Times New Roman" pitchFamily="18" charset="0"/>
                </a:rPr>
                <a:t>Ошская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1" name="Rectangle 70"/>
            <p:cNvSpPr>
              <a:spLocks noChangeArrowheads="1"/>
            </p:cNvSpPr>
            <p:nvPr/>
          </p:nvSpPr>
          <p:spPr bwMode="auto">
            <a:xfrm>
              <a:off x="2771" y="2741"/>
              <a:ext cx="317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Таласская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2" name="Rectangle 71"/>
            <p:cNvSpPr>
              <a:spLocks noChangeArrowheads="1"/>
            </p:cNvSpPr>
            <p:nvPr/>
          </p:nvSpPr>
          <p:spPr bwMode="auto">
            <a:xfrm>
              <a:off x="3125" y="2741"/>
              <a:ext cx="363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Чуйская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область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3" name="Rectangle 72"/>
            <p:cNvSpPr>
              <a:spLocks noChangeArrowheads="1"/>
            </p:cNvSpPr>
            <p:nvPr/>
          </p:nvSpPr>
          <p:spPr bwMode="auto">
            <a:xfrm>
              <a:off x="3517" y="2741"/>
              <a:ext cx="393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гор. Бишкек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4" name="Rectangle 73"/>
            <p:cNvSpPr>
              <a:spLocks noChangeArrowheads="1"/>
            </p:cNvSpPr>
            <p:nvPr/>
          </p:nvSpPr>
          <p:spPr bwMode="auto">
            <a:xfrm>
              <a:off x="3949" y="2741"/>
              <a:ext cx="275" cy="25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гор.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Ош</a:t>
              </a:r>
            </a:p>
          </p:txBody>
        </p:sp>
      </p:grpSp>
      <p:sp>
        <p:nvSpPr>
          <p:cNvPr id="28747" name="Freeform 75"/>
          <p:cNvSpPr>
            <a:spLocks/>
          </p:cNvSpPr>
          <p:nvPr/>
        </p:nvSpPr>
        <p:spPr bwMode="auto">
          <a:xfrm>
            <a:off x="8028384" y="1124744"/>
            <a:ext cx="216024" cy="360040"/>
          </a:xfrm>
          <a:custGeom>
            <a:avLst/>
            <a:gdLst>
              <a:gd name="T0" fmla="*/ 120650 w 77"/>
              <a:gd name="T1" fmla="*/ 361950 h 228"/>
              <a:gd name="T2" fmla="*/ 122237 w 77"/>
              <a:gd name="T3" fmla="*/ 0 h 228"/>
              <a:gd name="T4" fmla="*/ 0 w 77"/>
              <a:gd name="T5" fmla="*/ 1588 h 228"/>
              <a:gd name="T6" fmla="*/ 0 60000 65536"/>
              <a:gd name="T7" fmla="*/ 0 60000 65536"/>
              <a:gd name="T8" fmla="*/ 0 60000 65536"/>
              <a:gd name="T9" fmla="*/ 0 w 77"/>
              <a:gd name="T10" fmla="*/ 0 h 228"/>
              <a:gd name="T11" fmla="*/ 77 w 77"/>
              <a:gd name="T12" fmla="*/ 228 h 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228">
                <a:moveTo>
                  <a:pt x="76" y="228"/>
                </a:moveTo>
                <a:lnTo>
                  <a:pt x="77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48" name="Line 76"/>
          <p:cNvSpPr>
            <a:spLocks noChangeShapeType="1"/>
          </p:cNvSpPr>
          <p:nvPr/>
        </p:nvSpPr>
        <p:spPr bwMode="auto">
          <a:xfrm>
            <a:off x="2465528" y="1448304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49" name="Line 77"/>
          <p:cNvSpPr>
            <a:spLocks noChangeShapeType="1"/>
          </p:cNvSpPr>
          <p:nvPr/>
        </p:nvSpPr>
        <p:spPr bwMode="auto">
          <a:xfrm flipV="1">
            <a:off x="2609544" y="144830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0" name="Line 78"/>
          <p:cNvSpPr>
            <a:spLocks noChangeShapeType="1"/>
          </p:cNvSpPr>
          <p:nvPr/>
        </p:nvSpPr>
        <p:spPr bwMode="auto">
          <a:xfrm>
            <a:off x="3482760" y="1463694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1" name="Line 79"/>
          <p:cNvSpPr>
            <a:spLocks noChangeShapeType="1"/>
          </p:cNvSpPr>
          <p:nvPr/>
        </p:nvSpPr>
        <p:spPr bwMode="auto">
          <a:xfrm flipV="1">
            <a:off x="3697074" y="146369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2" name="Line 80"/>
          <p:cNvSpPr>
            <a:spLocks noChangeShapeType="1"/>
          </p:cNvSpPr>
          <p:nvPr/>
        </p:nvSpPr>
        <p:spPr bwMode="auto">
          <a:xfrm>
            <a:off x="4409744" y="1462999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3" name="Line 81"/>
          <p:cNvSpPr>
            <a:spLocks noChangeShapeType="1"/>
          </p:cNvSpPr>
          <p:nvPr/>
        </p:nvSpPr>
        <p:spPr bwMode="auto">
          <a:xfrm flipV="1">
            <a:off x="4625768" y="146369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900" dirty="0"/>
          </a:p>
        </p:txBody>
      </p:sp>
      <p:sp>
        <p:nvSpPr>
          <p:cNvPr id="28754" name="Line 82"/>
          <p:cNvSpPr>
            <a:spLocks noChangeShapeType="1"/>
          </p:cNvSpPr>
          <p:nvPr/>
        </p:nvSpPr>
        <p:spPr bwMode="auto">
          <a:xfrm>
            <a:off x="5411586" y="1463694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755" name="Line 83"/>
          <p:cNvSpPr>
            <a:spLocks noChangeShapeType="1"/>
          </p:cNvSpPr>
          <p:nvPr/>
        </p:nvSpPr>
        <p:spPr bwMode="auto">
          <a:xfrm flipV="1">
            <a:off x="5554462" y="146369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84"/>
          <p:cNvGrpSpPr>
            <a:grpSpLocks/>
          </p:cNvGrpSpPr>
          <p:nvPr/>
        </p:nvGrpSpPr>
        <p:grpSpPr bwMode="auto">
          <a:xfrm>
            <a:off x="5580112" y="980728"/>
            <a:ext cx="1440160" cy="216024"/>
            <a:chOff x="3515" y="164"/>
            <a:chExt cx="945" cy="136"/>
          </a:xfrm>
        </p:grpSpPr>
        <p:sp>
          <p:nvSpPr>
            <p:cNvPr id="2113" name="Line 85"/>
            <p:cNvSpPr>
              <a:spLocks noChangeShapeType="1"/>
            </p:cNvSpPr>
            <p:nvPr/>
          </p:nvSpPr>
          <p:spPr bwMode="auto">
            <a:xfrm flipV="1">
              <a:off x="3515" y="299"/>
              <a:ext cx="94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4" name="Text Box 86"/>
            <p:cNvSpPr txBox="1">
              <a:spLocks noChangeArrowheads="1"/>
            </p:cNvSpPr>
            <p:nvPr/>
          </p:nvSpPr>
          <p:spPr bwMode="auto">
            <a:xfrm>
              <a:off x="3657" y="164"/>
              <a:ext cx="702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800" dirty="0">
                  <a:latin typeface="Times New Roman" pitchFamily="18" charset="0"/>
                  <a:cs typeface="Times New Roman" pitchFamily="18" charset="0"/>
                </a:rPr>
                <a:t>Проект прогноза</a:t>
              </a:r>
            </a:p>
          </p:txBody>
        </p:sp>
      </p:grpSp>
      <p:sp>
        <p:nvSpPr>
          <p:cNvPr id="2112" name="Text Box 89"/>
          <p:cNvSpPr txBox="1">
            <a:spLocks noChangeArrowheads="1"/>
          </p:cNvSpPr>
          <p:nvPr/>
        </p:nvSpPr>
        <p:spPr bwMode="auto">
          <a:xfrm>
            <a:off x="5796136" y="1196752"/>
            <a:ext cx="91563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itchFamily="18" charset="0"/>
              </a:rPr>
              <a:t>Проект прогноза</a:t>
            </a:r>
          </a:p>
        </p:txBody>
      </p:sp>
      <p:sp>
        <p:nvSpPr>
          <p:cNvPr id="2100" name="Rectangle 90"/>
          <p:cNvSpPr>
            <a:spLocks noGrp="1" noChangeArrowheads="1"/>
          </p:cNvSpPr>
          <p:nvPr>
            <p:ph type="title"/>
          </p:nvPr>
        </p:nvSpPr>
        <p:spPr>
          <a:xfrm>
            <a:off x="500034" y="-17911"/>
            <a:ext cx="8643966" cy="476672"/>
          </a:xfrm>
          <a:noFill/>
        </p:spPr>
        <p:txBody>
          <a:bodyPr anchor="t"/>
          <a:lstStyle/>
          <a:p>
            <a:pPr eaLnBrk="1" hangingPunct="1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Приложение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к Порядку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разработки прогноза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			социально-экономического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развития Кыргызской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Республики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Схема государственного управления разработки социально – экономических прогнозов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(модель управления процессом прогнозирования) </a:t>
            </a:r>
          </a:p>
        </p:txBody>
      </p:sp>
      <p:sp>
        <p:nvSpPr>
          <p:cNvPr id="28779" name="Rectangle 107"/>
          <p:cNvSpPr>
            <a:spLocks noChangeArrowheads="1"/>
          </p:cNvSpPr>
          <p:nvPr/>
        </p:nvSpPr>
        <p:spPr bwMode="auto">
          <a:xfrm>
            <a:off x="2051720" y="2564904"/>
            <a:ext cx="1368152" cy="792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Государственный комитет промышленности, энергетики и недропользования КР</a:t>
            </a:r>
          </a:p>
        </p:txBody>
      </p:sp>
      <p:sp>
        <p:nvSpPr>
          <p:cNvPr id="28780" name="Rectangle 108"/>
          <p:cNvSpPr>
            <a:spLocks noChangeArrowheads="1"/>
          </p:cNvSpPr>
          <p:nvPr/>
        </p:nvSpPr>
        <p:spPr bwMode="auto">
          <a:xfrm>
            <a:off x="3491880" y="3284984"/>
            <a:ext cx="1440160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Министерство культуры, информации и туризма КР</a:t>
            </a:r>
          </a:p>
        </p:txBody>
      </p:sp>
      <p:sp>
        <p:nvSpPr>
          <p:cNvPr id="28781" name="Rectangle 109"/>
          <p:cNvSpPr>
            <a:spLocks noChangeArrowheads="1"/>
          </p:cNvSpPr>
          <p:nvPr/>
        </p:nvSpPr>
        <p:spPr bwMode="auto">
          <a:xfrm>
            <a:off x="3491880" y="3861048"/>
            <a:ext cx="1440160" cy="792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осударственное агентство охраны окружающей среды и лесного хозяйства при ПКР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2" name="Rectangle 110"/>
          <p:cNvSpPr>
            <a:spLocks noChangeArrowheads="1"/>
          </p:cNvSpPr>
          <p:nvPr/>
        </p:nvSpPr>
        <p:spPr bwMode="auto">
          <a:xfrm>
            <a:off x="5004048" y="2564904"/>
            <a:ext cx="1296144" cy="792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Министерство сельского хозяйства, пищевой промышленности и мелиорации КР</a:t>
            </a:r>
          </a:p>
        </p:txBody>
      </p:sp>
      <p:sp>
        <p:nvSpPr>
          <p:cNvPr id="28783" name="Rectangle 111"/>
          <p:cNvSpPr>
            <a:spLocks noChangeArrowheads="1"/>
          </p:cNvSpPr>
          <p:nvPr/>
        </p:nvSpPr>
        <p:spPr bwMode="auto">
          <a:xfrm>
            <a:off x="2051720" y="4005064"/>
            <a:ext cx="1368152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Государственное агентство архитектуры, строительства и жилищно-коммунального хозяйства при ПКР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4" name="Rectangle 112"/>
          <p:cNvSpPr>
            <a:spLocks noChangeArrowheads="1"/>
          </p:cNvSpPr>
          <p:nvPr/>
        </p:nvSpPr>
        <p:spPr bwMode="auto">
          <a:xfrm>
            <a:off x="3491880" y="2564904"/>
            <a:ext cx="1440160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Государственный комитет информационных технологий и связи КР</a:t>
            </a:r>
          </a:p>
        </p:txBody>
      </p:sp>
      <p:sp>
        <p:nvSpPr>
          <p:cNvPr id="28785" name="Rectangle 113"/>
          <p:cNvSpPr>
            <a:spLocks noChangeArrowheads="1"/>
          </p:cNvSpPr>
          <p:nvPr/>
        </p:nvSpPr>
        <p:spPr bwMode="auto">
          <a:xfrm>
            <a:off x="2051720" y="3429000"/>
            <a:ext cx="1368152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Министерство труда и социального развития 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6" name="Rectangle 114"/>
          <p:cNvSpPr>
            <a:spLocks noChangeArrowheads="1"/>
          </p:cNvSpPr>
          <p:nvPr/>
        </p:nvSpPr>
        <p:spPr bwMode="auto">
          <a:xfrm>
            <a:off x="5004048" y="3429000"/>
            <a:ext cx="1296144" cy="36004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Министерство транспорта и дорог 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7" name="Rectangle 115"/>
          <p:cNvSpPr>
            <a:spLocks noChangeArrowheads="1"/>
          </p:cNvSpPr>
          <p:nvPr/>
        </p:nvSpPr>
        <p:spPr bwMode="auto">
          <a:xfrm>
            <a:off x="5004048" y="3861048"/>
            <a:ext cx="1296144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осударственное агентство по регулированию топливно-энергетического комплекса при ПКР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88" name="Rectangle 116"/>
          <p:cNvSpPr>
            <a:spLocks noChangeArrowheads="1"/>
          </p:cNvSpPr>
          <p:nvPr/>
        </p:nvSpPr>
        <p:spPr bwMode="auto">
          <a:xfrm>
            <a:off x="5004048" y="4869160"/>
            <a:ext cx="1296144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Национальный институт  стратегических  исследований 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Freeform 75"/>
          <p:cNvSpPr>
            <a:spLocks/>
          </p:cNvSpPr>
          <p:nvPr/>
        </p:nvSpPr>
        <p:spPr bwMode="auto">
          <a:xfrm rot="5400000" flipH="1">
            <a:off x="6759124" y="161756"/>
            <a:ext cx="142306" cy="2500330"/>
          </a:xfrm>
          <a:custGeom>
            <a:avLst/>
            <a:gdLst>
              <a:gd name="T0" fmla="*/ 120650 w 77"/>
              <a:gd name="T1" fmla="*/ 361950 h 228"/>
              <a:gd name="T2" fmla="*/ 122237 w 77"/>
              <a:gd name="T3" fmla="*/ 0 h 228"/>
              <a:gd name="T4" fmla="*/ 0 w 77"/>
              <a:gd name="T5" fmla="*/ 1588 h 228"/>
              <a:gd name="T6" fmla="*/ 0 60000 65536"/>
              <a:gd name="T7" fmla="*/ 0 60000 65536"/>
              <a:gd name="T8" fmla="*/ 0 60000 65536"/>
              <a:gd name="T9" fmla="*/ 0 w 77"/>
              <a:gd name="T10" fmla="*/ 0 h 228"/>
              <a:gd name="T11" fmla="*/ 77 w 77"/>
              <a:gd name="T12" fmla="*/ 228 h 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" h="228">
                <a:moveTo>
                  <a:pt x="76" y="228"/>
                </a:moveTo>
                <a:lnTo>
                  <a:pt x="77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5" name="Line 13"/>
          <p:cNvSpPr>
            <a:spLocks noChangeShapeType="1"/>
          </p:cNvSpPr>
          <p:nvPr/>
        </p:nvSpPr>
        <p:spPr bwMode="auto">
          <a:xfrm flipH="1" flipV="1">
            <a:off x="2411760" y="908720"/>
            <a:ext cx="72007" cy="14471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" name="Line 16"/>
          <p:cNvSpPr>
            <a:spLocks noChangeShapeType="1"/>
          </p:cNvSpPr>
          <p:nvPr/>
        </p:nvSpPr>
        <p:spPr bwMode="auto">
          <a:xfrm>
            <a:off x="107504" y="2204864"/>
            <a:ext cx="142430" cy="1036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8" name="Line 18"/>
          <p:cNvSpPr>
            <a:spLocks noChangeShapeType="1"/>
          </p:cNvSpPr>
          <p:nvPr/>
        </p:nvSpPr>
        <p:spPr bwMode="auto">
          <a:xfrm>
            <a:off x="6300192" y="3356992"/>
            <a:ext cx="14287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9" name="Rectangle 115"/>
          <p:cNvSpPr>
            <a:spLocks noChangeArrowheads="1"/>
          </p:cNvSpPr>
          <p:nvPr/>
        </p:nvSpPr>
        <p:spPr bwMode="auto">
          <a:xfrm>
            <a:off x="2051720" y="5013176"/>
            <a:ext cx="1368152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Государственная служба миграции при ПКР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Rectangle 109"/>
          <p:cNvSpPr>
            <a:spLocks noChangeArrowheads="1"/>
          </p:cNvSpPr>
          <p:nvPr/>
        </p:nvSpPr>
        <p:spPr bwMode="auto">
          <a:xfrm>
            <a:off x="3491880" y="4725144"/>
            <a:ext cx="1440160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Государственная служба интеллектуальной собственности и инноваций при ПКР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Rectangle 4"/>
          <p:cNvSpPr>
            <a:spLocks noChangeArrowheads="1"/>
          </p:cNvSpPr>
          <p:nvPr/>
        </p:nvSpPr>
        <p:spPr bwMode="auto">
          <a:xfrm>
            <a:off x="1835696" y="6597352"/>
            <a:ext cx="4286280" cy="1886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Районы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Line 21"/>
          <p:cNvSpPr>
            <a:spLocks noChangeShapeType="1"/>
          </p:cNvSpPr>
          <p:nvPr/>
        </p:nvSpPr>
        <p:spPr bwMode="auto">
          <a:xfrm>
            <a:off x="1997382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" name="Line 22"/>
          <p:cNvSpPr>
            <a:spLocks noChangeShapeType="1"/>
          </p:cNvSpPr>
          <p:nvPr/>
        </p:nvSpPr>
        <p:spPr bwMode="auto">
          <a:xfrm>
            <a:off x="2497448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3" name="Line 23"/>
          <p:cNvSpPr>
            <a:spLocks noChangeShapeType="1"/>
          </p:cNvSpPr>
          <p:nvPr/>
        </p:nvSpPr>
        <p:spPr bwMode="auto">
          <a:xfrm>
            <a:off x="3068952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4" name="Line 24"/>
          <p:cNvSpPr>
            <a:spLocks noChangeShapeType="1"/>
          </p:cNvSpPr>
          <p:nvPr/>
        </p:nvSpPr>
        <p:spPr bwMode="auto">
          <a:xfrm>
            <a:off x="3640456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5" name="Line 25"/>
          <p:cNvSpPr>
            <a:spLocks noChangeShapeType="1"/>
          </p:cNvSpPr>
          <p:nvPr/>
        </p:nvSpPr>
        <p:spPr bwMode="auto">
          <a:xfrm>
            <a:off x="4211960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6" name="Line 26"/>
          <p:cNvSpPr>
            <a:spLocks noChangeShapeType="1"/>
          </p:cNvSpPr>
          <p:nvPr/>
        </p:nvSpPr>
        <p:spPr bwMode="auto">
          <a:xfrm>
            <a:off x="4712026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0" name="Line 27"/>
          <p:cNvSpPr>
            <a:spLocks noChangeShapeType="1"/>
          </p:cNvSpPr>
          <p:nvPr/>
        </p:nvSpPr>
        <p:spPr bwMode="auto">
          <a:xfrm>
            <a:off x="5283530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1" name="Line 28"/>
          <p:cNvSpPr>
            <a:spLocks noChangeShapeType="1"/>
          </p:cNvSpPr>
          <p:nvPr/>
        </p:nvSpPr>
        <p:spPr bwMode="auto">
          <a:xfrm>
            <a:off x="5855034" y="6381328"/>
            <a:ext cx="0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" name="Line 82"/>
          <p:cNvSpPr>
            <a:spLocks noChangeShapeType="1"/>
          </p:cNvSpPr>
          <p:nvPr/>
        </p:nvSpPr>
        <p:spPr bwMode="auto">
          <a:xfrm>
            <a:off x="8388424" y="3212976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9" grpId="0" animBg="1"/>
      <p:bldP spid="28690" grpId="0" animBg="1"/>
      <p:bldP spid="28691" grpId="0" animBg="1"/>
      <p:bldP spid="28692" grpId="0" animBg="1"/>
      <p:bldP spid="28705" grpId="0" animBg="1"/>
      <p:bldP spid="28706" grpId="0" animBg="1"/>
      <p:bldP spid="28707" grpId="0" animBg="1"/>
      <p:bldP spid="28708" grpId="0" animBg="1"/>
      <p:bldP spid="28710" grpId="0" animBg="1"/>
      <p:bldP spid="28711" grpId="0" animBg="1"/>
      <p:bldP spid="28712" grpId="0" animBg="1"/>
      <p:bldP spid="28713" grpId="0" animBg="1"/>
      <p:bldP spid="28715" grpId="0" animBg="1"/>
      <p:bldP spid="28722" grpId="0" animBg="1"/>
      <p:bldP spid="28747" grpId="0" animBg="1"/>
      <p:bldP spid="28748" grpId="0" animBg="1"/>
      <p:bldP spid="28749" grpId="0" animBg="1"/>
      <p:bldP spid="28750" grpId="0" animBg="1"/>
      <p:bldP spid="28751" grpId="0" animBg="1"/>
      <p:bldP spid="28752" grpId="0" animBg="1"/>
      <p:bldP spid="28753" grpId="0" animBg="1"/>
      <p:bldP spid="28754" grpId="0" animBg="1"/>
      <p:bldP spid="28755" grpId="0" animBg="1"/>
      <p:bldP spid="28779" grpId="0" animBg="1"/>
      <p:bldP spid="28780" grpId="0" animBg="1"/>
      <p:bldP spid="28781" grpId="0" animBg="1"/>
      <p:bldP spid="28782" grpId="0" animBg="1"/>
      <p:bldP spid="28783" grpId="0" animBg="1"/>
      <p:bldP spid="28784" grpId="0" animBg="1"/>
      <p:bldP spid="28785" grpId="0" animBg="1"/>
      <p:bldP spid="28786" grpId="0" animBg="1"/>
      <p:bldP spid="28787" grpId="0" animBg="1"/>
      <p:bldP spid="28788" grpId="0" animBg="1"/>
      <p:bldP spid="138" grpId="0" animBg="1"/>
      <p:bldP spid="88" grpId="0" animBg="1"/>
      <p:bldP spid="89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90" grpId="0" animBg="1"/>
      <p:bldP spid="91" grpId="0" animBg="1"/>
      <p:bldP spid="9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1247</TotalTime>
  <Words>316</Words>
  <Application>Microsoft Office PowerPoint</Application>
  <PresentationFormat>Экран (4:3)</PresentationFormat>
  <Paragraphs>99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Оформление по умолчанию</vt:lpstr>
      <vt:lpstr>    Приложение 1     к Порядку разработки прогноза      социально-экономического развития Кыргызской Республики Схема государственного управления разработки социально – экономических прогнозов  (модель управления процессом прогнозирования) </vt:lpstr>
    </vt:vector>
  </TitlesOfParts>
  <Company>Организация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Bermet</dc:creator>
  <cp:lastModifiedBy>meiman</cp:lastModifiedBy>
  <cp:revision>112</cp:revision>
  <cp:lastPrinted>2018-01-25T10:26:41Z</cp:lastPrinted>
  <dcterms:created xsi:type="dcterms:W3CDTF">2009-09-01T09:10:18Z</dcterms:created>
  <dcterms:modified xsi:type="dcterms:W3CDTF">2018-05-29T09:18:31Z</dcterms:modified>
</cp:coreProperties>
</file>